
<file path=[Content_Types].xml><?xml version="1.0" encoding="utf-8"?>
<Types xmlns="http://schemas.openxmlformats.org/package/2006/content-types">
  <Default Extension="png" ContentType="image/png"/>
  <Default Extension="MPEG" ContentType="video/m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59" r:id="rId4"/>
    <p:sldId id="264" r:id="rId5"/>
    <p:sldId id="261" r:id="rId6"/>
    <p:sldId id="262" r:id="rId7"/>
    <p:sldId id="263" r:id="rId8"/>
    <p:sldId id="265" r:id="rId9"/>
    <p:sldId id="266" r:id="rId10"/>
    <p:sldId id="271" r:id="rId11"/>
    <p:sldId id="258" r:id="rId12"/>
    <p:sldId id="267" r:id="rId13"/>
    <p:sldId id="268" r:id="rId14"/>
    <p:sldId id="272" r:id="rId15"/>
    <p:sldId id="269" r:id="rId16"/>
    <p:sldId id="270" r:id="rId17"/>
    <p:sldId id="273" r:id="rId18"/>
    <p:sldId id="260" r:id="rId19"/>
    <p:sldId id="274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-32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A9B566-337D-4869-8EB8-FCBFAF37EDB9}" type="datetimeFigureOut">
              <a:rPr lang="bg-BG" smtClean="0"/>
              <a:t>04.04.2012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E14EC-11B6-4A92-8B17-8DE76E172FC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4173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748A8-1F7D-4363-9741-4F49775220D4}" type="datetimeFigureOut">
              <a:rPr lang="bg-BG" smtClean="0"/>
              <a:pPr/>
              <a:t>04.04.2012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27888-E77A-4A33-AD81-466991E919A9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8" descr="top-left-lines.wmf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26988"/>
            <a:ext cx="2741205" cy="172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6350641"/>
            <a:ext cx="1512223" cy="4627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microsoft.com/office/2007/relationships/hdphoto" Target="../media/hdphoto1.wdp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2.png"/><Relationship Id="rId2" Type="http://schemas.openxmlformats.org/officeDocument/2006/relationships/video" Target="../media/media1.MPEG"/><Relationship Id="rId1" Type="http://schemas.microsoft.com/office/2007/relationships/media" Target="../media/media1.MPEG"/><Relationship Id="rId6" Type="http://schemas.openxmlformats.org/officeDocument/2006/relationships/image" Target="../media/image41.png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Мобилната реклама в България - екзотика или първи стъпки в бизнеса?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Венцислав Костов</a:t>
            </a:r>
            <a:br>
              <a:rPr lang="bg-BG" sz="2400" dirty="0" smtClean="0"/>
            </a:br>
            <a:r>
              <a:rPr lang="en-US" sz="2400" dirty="0" err="1" smtClean="0"/>
              <a:t>Httpool</a:t>
            </a:r>
            <a:r>
              <a:rPr lang="en-US" sz="2400" dirty="0" smtClean="0"/>
              <a:t> </a:t>
            </a:r>
            <a:r>
              <a:rPr lang="bg-BG" sz="2400" dirty="0" smtClean="0"/>
              <a:t>България</a:t>
            </a:r>
            <a:endParaRPr lang="bg-BG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556793"/>
            <a:ext cx="7772400" cy="936104"/>
          </a:xfrm>
        </p:spPr>
        <p:txBody>
          <a:bodyPr/>
          <a:lstStyle/>
          <a:p>
            <a:pPr algn="ctr"/>
            <a:r>
              <a:rPr lang="bg-BG" dirty="0" smtClean="0"/>
              <a:t>мобилна онлайн реклама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2708920"/>
            <a:ext cx="8242176" cy="3240361"/>
          </a:xfrm>
        </p:spPr>
        <p:txBody>
          <a:bodyPr>
            <a:normAutofit/>
          </a:bodyPr>
          <a:lstStyle/>
          <a:p>
            <a:r>
              <a:rPr lang="bg-BG" sz="1800" dirty="0" smtClean="0"/>
              <a:t>Предпоставки</a:t>
            </a:r>
          </a:p>
          <a:p>
            <a:endParaRPr lang="bg-BG" sz="1800" dirty="0" smtClean="0"/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Значително количество мобилни онлайн потребители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Мобилните оператори като предпоставка за сериозен ръст в потреблението</a:t>
            </a:r>
            <a:endParaRPr lang="en-US" sz="1800" dirty="0" smtClean="0"/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Признатите </a:t>
            </a:r>
            <a:r>
              <a:rPr lang="bg-BG" sz="1800" dirty="0"/>
              <a:t>от индустрията метрики замерват мобилния трафик и потребители</a:t>
            </a:r>
            <a:endParaRPr lang="en-US" sz="1800" dirty="0"/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Мобилните </a:t>
            </a:r>
            <a:r>
              <a:rPr lang="bg-BG" sz="1800" dirty="0"/>
              <a:t>оператори с проекти и интереси в мобилните </a:t>
            </a:r>
            <a:r>
              <a:rPr lang="bg-BG" sz="1800" dirty="0" smtClean="0"/>
              <a:t>медии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Големите онлайн медии са вече мобилни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Рекламни формати</a:t>
            </a:r>
            <a:endParaRPr lang="en-US" sz="1800" dirty="0"/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  Глобалните онлайн медии са мобилни отдавна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880" y="404664"/>
            <a:ext cx="5472608" cy="1162050"/>
          </a:xfrm>
        </p:spPr>
        <p:txBody>
          <a:bodyPr>
            <a:normAutofit fontScale="90000"/>
          </a:bodyPr>
          <a:lstStyle/>
          <a:p>
            <a:r>
              <a:rPr lang="ru-RU" sz="4400" b="0" dirty="0"/>
              <a:t>Над милион смартфони в България</a:t>
            </a:r>
            <a:r>
              <a:rPr lang="ru-RU" b="0" dirty="0"/>
              <a:t/>
            </a:r>
            <a:br>
              <a:rPr lang="ru-RU" b="0" dirty="0"/>
            </a:br>
            <a:endParaRPr lang="bg-BG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82" y="5949280"/>
            <a:ext cx="7344818" cy="720080"/>
          </a:xfrm>
        </p:spPr>
        <p:txBody>
          <a:bodyPr>
            <a:normAutofit/>
          </a:bodyPr>
          <a:lstStyle/>
          <a:p>
            <a:r>
              <a:rPr lang="ru-RU" i="1" dirty="0" smtClean="0"/>
              <a:t>В „Мобайл Ревю” ООД смятат, че е напълно реалистично 2012 г. да завърши с 1,5 милиона смартфона в България, половината на Symbian, четвърт на Android, iOS с над 10%</a:t>
            </a:r>
            <a:endParaRPr lang="en-US" i="1" dirty="0" smtClean="0"/>
          </a:p>
          <a:p>
            <a:endParaRPr lang="en-US" i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2176907"/>
            <a:ext cx="7488832" cy="275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3" y="1628800"/>
            <a:ext cx="7665463" cy="42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bg-BG" dirty="0"/>
              <a:t>Мобилен интернет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378" y="2132856"/>
            <a:ext cx="933500" cy="639762"/>
          </a:xfrm>
        </p:spPr>
        <p:txBody>
          <a:bodyPr/>
          <a:lstStyle/>
          <a:p>
            <a:pPr algn="r"/>
            <a:r>
              <a:rPr lang="en-US" dirty="0" err="1" smtClean="0"/>
              <a:t>Mtel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386" y="2802607"/>
            <a:ext cx="8953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748658" y="2133129"/>
            <a:ext cx="1183382" cy="639762"/>
          </a:xfrm>
        </p:spPr>
        <p:txBody>
          <a:bodyPr>
            <a:normAutofit/>
          </a:bodyPr>
          <a:lstStyle/>
          <a:p>
            <a:pPr algn="r"/>
            <a:r>
              <a:rPr lang="en-US" dirty="0" err="1" smtClean="0"/>
              <a:t>Globul</a:t>
            </a:r>
            <a:endParaRPr lang="bg-B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549" y="2802606"/>
            <a:ext cx="387667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26" y="2802607"/>
            <a:ext cx="86677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7164288" y="2162844"/>
            <a:ext cx="1183382" cy="639762"/>
          </a:xfrm>
        </p:spPr>
        <p:txBody>
          <a:bodyPr>
            <a:normAutofit fontScale="92500"/>
          </a:bodyPr>
          <a:lstStyle/>
          <a:p>
            <a:pPr algn="r"/>
            <a:r>
              <a:rPr lang="en-US" dirty="0" err="1" smtClean="0"/>
              <a:t>Vivacom</a:t>
            </a:r>
            <a:endParaRPr lang="bg-BG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11" y="5246356"/>
            <a:ext cx="1450814" cy="929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7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nielsen</a:t>
            </a:r>
            <a:r>
              <a:rPr lang="en-US" dirty="0" smtClean="0"/>
              <a:t> </a:t>
            </a:r>
            <a:r>
              <a:rPr lang="en-US" dirty="0" err="1" smtClean="0"/>
              <a:t>NetRatings</a:t>
            </a:r>
            <a:endParaRPr lang="bg-BG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532440" cy="498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 smtClean="0"/>
              <a:t>gemiusExplorer</a:t>
            </a:r>
            <a:endParaRPr lang="bg-BG" dirty="0"/>
          </a:p>
        </p:txBody>
      </p:sp>
      <p:pic>
        <p:nvPicPr>
          <p:cNvPr id="4" name="Content Placeholder 3" descr="gemiu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8229600" cy="2067951"/>
          </a:xfrm>
        </p:spPr>
      </p:pic>
      <p:sp>
        <p:nvSpPr>
          <p:cNvPr id="5" name="Rectangle 4"/>
          <p:cNvSpPr/>
          <p:nvPr/>
        </p:nvSpPr>
        <p:spPr>
          <a:xfrm>
            <a:off x="467544" y="4005063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има голям пробив в меренето на мобилни устройства - вече </a:t>
            </a:r>
            <a:r>
              <a:rPr lang="bg-BG" dirty="0" smtClean="0"/>
              <a:t>се замерва </a:t>
            </a:r>
            <a:r>
              <a:rPr lang="ru-RU" dirty="0" smtClean="0"/>
              <a:t>и i</a:t>
            </a:r>
            <a:r>
              <a:rPr lang="en-US" dirty="0" smtClean="0"/>
              <a:t>OS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къде</a:t>
            </a:r>
            <a:r>
              <a:rPr lang="bg-BG" dirty="0" smtClean="0"/>
              <a:t>то</a:t>
            </a:r>
            <a:r>
              <a:rPr lang="ru-RU" dirty="0" smtClean="0"/>
              <a:t> по подразбиране са забранени кукитата от трети страни, но има Браузър Сторидж Кукис, които новите браузъри по смартфоните приемат... </a:t>
            </a:r>
          </a:p>
          <a:p>
            <a:r>
              <a:rPr lang="ru-RU" dirty="0" smtClean="0"/>
              <a:t>Възможност е кукита да се дават от името на сайтовете :)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467544" y="5445224"/>
            <a:ext cx="8064896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 половин година ще имаме мобилните сайтове включени в месечните файлове на </a:t>
            </a:r>
            <a:r>
              <a:rPr lang="en-US" dirty="0" err="1" smtClean="0"/>
              <a:t>gemiusExplorer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smtClean="0"/>
              <a:t>M-Tel mobile portal</a:t>
            </a:r>
            <a:endParaRPr lang="bg-B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970791"/>
            <a:ext cx="2088233" cy="564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27984" y="2492896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&gt; 150 000 UU / month</a:t>
            </a:r>
          </a:p>
          <a:p>
            <a:r>
              <a:rPr lang="en-US" b="1" dirty="0"/>
              <a:t>&gt; 1 </a:t>
            </a:r>
            <a:r>
              <a:rPr lang="en-US" b="1" dirty="0" smtClean="0"/>
              <a:t>500 </a:t>
            </a:r>
            <a:r>
              <a:rPr lang="en-US" b="1" dirty="0"/>
              <a:t>000 PI / month</a:t>
            </a:r>
            <a:endParaRPr lang="bg-BG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77072"/>
            <a:ext cx="48577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omchil.elenkov\Desktop\Projects\Swan Bay VOD Platform\Product Development\Logo - B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15888"/>
            <a:ext cx="38417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04270" y="1916832"/>
            <a:ext cx="5543550" cy="3960440"/>
          </a:xfrm>
        </p:spPr>
        <p:txBody>
          <a:bodyPr/>
          <a:lstStyle/>
          <a:p>
            <a:pPr>
              <a:buSzPct val="150000"/>
              <a:buFontTx/>
              <a:buBlip>
                <a:blip r:embed="rId3"/>
              </a:buBlip>
            </a:pPr>
            <a:r>
              <a:rPr lang="bg-BG" sz="1600" dirty="0" smtClean="0"/>
              <a:t>Възможност за добавяне </a:t>
            </a:r>
            <a:r>
              <a:rPr lang="bg-BG" sz="1600" dirty="0" smtClean="0">
                <a:solidFill>
                  <a:srgbClr val="F07D00"/>
                </a:solidFill>
              </a:rPr>
              <a:t>на </a:t>
            </a:r>
            <a:r>
              <a:rPr lang="en-US" sz="1600" dirty="0" smtClean="0">
                <a:solidFill>
                  <a:srgbClr val="F07D00"/>
                </a:solidFill>
              </a:rPr>
              <a:t>Pre-roll </a:t>
            </a:r>
            <a:r>
              <a:rPr lang="bg-BG" sz="1600" dirty="0" smtClean="0">
                <a:solidFill>
                  <a:srgbClr val="F07D00"/>
                </a:solidFill>
              </a:rPr>
              <a:t>клипове </a:t>
            </a:r>
            <a:r>
              <a:rPr lang="bg-BG" sz="1600" dirty="0" smtClean="0"/>
              <a:t>(до 10 сек.) с рекламни послания в избрана категория или канал.</a:t>
            </a:r>
          </a:p>
          <a:p>
            <a:pPr>
              <a:buSzPct val="150000"/>
              <a:buFontTx/>
              <a:buBlip>
                <a:blip r:embed="rId3"/>
              </a:buBlip>
            </a:pPr>
            <a:r>
              <a:rPr lang="bg-BG" sz="1600" dirty="0" smtClean="0"/>
              <a:t>Възможност за таргетиране по съдържание в отделните видео канали (спорт, мода, детски предавания и </a:t>
            </a:r>
            <a:r>
              <a:rPr lang="bg-BG" sz="1600" dirty="0" err="1" smtClean="0"/>
              <a:t>др</a:t>
            </a:r>
            <a:r>
              <a:rPr lang="bg-BG" sz="1600" dirty="0" smtClean="0"/>
              <a:t>).</a:t>
            </a:r>
            <a:endParaRPr lang="bg-BG" sz="1600" dirty="0" smtClean="0">
              <a:solidFill>
                <a:srgbClr val="F07D00"/>
              </a:solidFill>
            </a:endParaRPr>
          </a:p>
          <a:p>
            <a:pPr>
              <a:buSzPct val="150000"/>
              <a:buFontTx/>
              <a:buBlip>
                <a:blip r:embed="rId3"/>
              </a:buBlip>
            </a:pPr>
            <a:r>
              <a:rPr lang="bg-BG" sz="1600" dirty="0" smtClean="0"/>
              <a:t>Създаване на </a:t>
            </a:r>
            <a:r>
              <a:rPr lang="bg-BG" sz="1600" dirty="0" smtClean="0">
                <a:solidFill>
                  <a:srgbClr val="F07D00"/>
                </a:solidFill>
              </a:rPr>
              <a:t>канал на рекламодател </a:t>
            </a:r>
            <a:r>
              <a:rPr lang="bg-BG" sz="1600" dirty="0" smtClean="0"/>
              <a:t>с изцяло негово видео съдържание</a:t>
            </a:r>
          </a:p>
          <a:p>
            <a:pPr>
              <a:buSzPct val="150000"/>
              <a:buFontTx/>
              <a:buBlip>
                <a:blip r:embed="rId3"/>
              </a:buBlip>
            </a:pPr>
            <a:r>
              <a:rPr lang="bg-BG" sz="1600" dirty="0" smtClean="0"/>
              <a:t>Поставяне на </a:t>
            </a:r>
            <a:r>
              <a:rPr lang="bg-BG" sz="1600" dirty="0" smtClean="0">
                <a:solidFill>
                  <a:srgbClr val="F07D00"/>
                </a:solidFill>
              </a:rPr>
              <a:t>рекламни банери </a:t>
            </a:r>
            <a:r>
              <a:rPr lang="bg-BG" sz="1600" dirty="0" smtClean="0"/>
              <a:t>на заглавната страница</a:t>
            </a:r>
            <a:r>
              <a:rPr lang="en-US" sz="1600" dirty="0" smtClean="0"/>
              <a:t>, </a:t>
            </a:r>
            <a:r>
              <a:rPr lang="bg-BG" sz="1600" dirty="0" smtClean="0"/>
              <a:t>в отделни категории или канали, кликване върху, които води до </a:t>
            </a:r>
            <a:r>
              <a:rPr lang="en-US" sz="1600" dirty="0" smtClean="0">
                <a:solidFill>
                  <a:srgbClr val="F07D00"/>
                </a:solidFill>
              </a:rPr>
              <a:t>landing page</a:t>
            </a:r>
            <a:r>
              <a:rPr lang="bg-BG" sz="1600" dirty="0" smtClean="0">
                <a:solidFill>
                  <a:srgbClr val="F07D00"/>
                </a:solidFill>
              </a:rPr>
              <a:t> </a:t>
            </a:r>
            <a:r>
              <a:rPr lang="bg-BG" sz="1600" dirty="0" smtClean="0"/>
              <a:t>на клиента, на която има повече информация за дадената услуга/продукт.</a:t>
            </a:r>
          </a:p>
          <a:p>
            <a:pPr>
              <a:buSzPct val="150000"/>
              <a:buFontTx/>
              <a:buBlip>
                <a:blip r:embed="rId3"/>
              </a:buBlip>
            </a:pPr>
            <a:r>
              <a:rPr lang="bg-BG" sz="1600" dirty="0" smtClean="0"/>
              <a:t>Поставяне на </a:t>
            </a:r>
            <a:r>
              <a:rPr lang="en-US" sz="1600" dirty="0" smtClean="0">
                <a:solidFill>
                  <a:srgbClr val="F07D00"/>
                </a:solidFill>
              </a:rPr>
              <a:t>click-to-call</a:t>
            </a:r>
            <a:r>
              <a:rPr lang="en-US" sz="1600" dirty="0" smtClean="0"/>
              <a:t> </a:t>
            </a:r>
            <a:r>
              <a:rPr lang="bg-BG" sz="1600" dirty="0" smtClean="0"/>
              <a:t>банери, кликване върху които води до възможност за </a:t>
            </a:r>
            <a:r>
              <a:rPr lang="bg-BG" sz="1600" dirty="0" smtClean="0">
                <a:solidFill>
                  <a:srgbClr val="F07D00"/>
                </a:solidFill>
              </a:rPr>
              <a:t>директно набиране на даден номер </a:t>
            </a:r>
            <a:r>
              <a:rPr lang="bg-BG" sz="1600" dirty="0" smtClean="0"/>
              <a:t>(за обслужване на клиенти, информация или директна активация на услуга).</a:t>
            </a:r>
          </a:p>
        </p:txBody>
      </p:sp>
      <p:pic>
        <p:nvPicPr>
          <p:cNvPr id="7" name="Picture 6" descr="dev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625" y="1804662"/>
            <a:ext cx="1209675" cy="2017712"/>
          </a:xfrm>
          <a:prstGeom prst="rect">
            <a:avLst/>
          </a:prstGeom>
          <a:noFill/>
          <a:ln w="19050">
            <a:solidFill>
              <a:srgbClr val="F07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251520" y="4023042"/>
            <a:ext cx="2952750" cy="2520950"/>
            <a:chOff x="4499992" y="1484784"/>
            <a:chExt cx="4032448" cy="3600400"/>
          </a:xfrm>
        </p:grpSpPr>
        <p:pic>
          <p:nvPicPr>
            <p:cNvPr id="9" name="Picture 8" descr="device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1484784"/>
              <a:ext cx="1944216" cy="3411356"/>
            </a:xfrm>
            <a:prstGeom prst="rect">
              <a:avLst/>
            </a:prstGeom>
            <a:noFill/>
            <a:ln w="19050">
              <a:solidFill>
                <a:srgbClr val="F07D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F:\manuals\device15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2564904"/>
              <a:ext cx="1512168" cy="2520280"/>
            </a:xfrm>
            <a:prstGeom prst="rect">
              <a:avLst/>
            </a:prstGeom>
            <a:noFill/>
            <a:ln w="19050">
              <a:solidFill>
                <a:srgbClr val="F07D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ight Arrow 10"/>
            <p:cNvSpPr/>
            <p:nvPr/>
          </p:nvSpPr>
          <p:spPr>
            <a:xfrm>
              <a:off x="6227874" y="3572926"/>
              <a:ext cx="865026" cy="217656"/>
            </a:xfrm>
            <a:prstGeom prst="rightArrow">
              <a:avLst/>
            </a:prstGeom>
            <a:solidFill>
              <a:srgbClr val="F07D00"/>
            </a:solidFill>
            <a:ln>
              <a:solidFill>
                <a:srgbClr val="F07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6227874" y="2709101"/>
              <a:ext cx="865026" cy="215390"/>
            </a:xfrm>
            <a:prstGeom prst="rightArrow">
              <a:avLst/>
            </a:prstGeom>
            <a:solidFill>
              <a:srgbClr val="F07D00"/>
            </a:solidFill>
            <a:ln>
              <a:solidFill>
                <a:srgbClr val="F07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44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SMART.dir.bg</a:t>
            </a:r>
            <a:endParaRPr lang="bg-BG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269" y="3212976"/>
            <a:ext cx="2232248" cy="3434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557" y="3155862"/>
            <a:ext cx="2095771" cy="351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1636530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b="1" dirty="0" smtClean="0"/>
              <a:t>Клиентът </a:t>
            </a:r>
            <a:r>
              <a:rPr lang="bg-BG" sz="1400" b="1" dirty="0"/>
              <a:t>има </a:t>
            </a:r>
            <a:r>
              <a:rPr lang="bg-BG" sz="1400" b="1" dirty="0" smtClean="0"/>
              <a:t>мобилна стратегия </a:t>
            </a:r>
            <a:r>
              <a:rPr lang="bg-BG" sz="1400" dirty="0" smtClean="0"/>
              <a:t>- реално </a:t>
            </a:r>
            <a:r>
              <a:rPr lang="bg-BG" sz="1400" dirty="0"/>
              <a:t>мобилно приложение. </a:t>
            </a:r>
            <a:br>
              <a:rPr lang="bg-BG" sz="1400" dirty="0"/>
            </a:br>
            <a:r>
              <a:rPr lang="bg-BG" sz="1400" dirty="0" smtClean="0"/>
              <a:t>Направена </a:t>
            </a:r>
            <a:r>
              <a:rPr lang="bg-BG" sz="1400" dirty="0"/>
              <a:t>е </a:t>
            </a:r>
            <a:r>
              <a:rPr lang="en-US" sz="1400" dirty="0"/>
              <a:t>mobile landing page </a:t>
            </a:r>
            <a:r>
              <a:rPr lang="bg-BG" sz="1400" dirty="0"/>
              <a:t>:</a:t>
            </a:r>
            <a:br>
              <a:rPr lang="bg-BG" sz="1400" dirty="0"/>
            </a:br>
            <a:r>
              <a:rPr lang="bg-BG" sz="1400" dirty="0"/>
              <a:t>- през страницата се дават линкове за </a:t>
            </a:r>
            <a:r>
              <a:rPr lang="en-US" sz="1400" dirty="0"/>
              <a:t>download </a:t>
            </a:r>
            <a:r>
              <a:rPr lang="bg-BG" sz="1400" dirty="0"/>
              <a:t>на приложението в съответствие с ОС на телефона ( </a:t>
            </a:r>
            <a:r>
              <a:rPr lang="en-US" sz="1400" dirty="0" err="1"/>
              <a:t>iOS</a:t>
            </a:r>
            <a:r>
              <a:rPr lang="en-US" sz="1400" dirty="0"/>
              <a:t>, Android, </a:t>
            </a:r>
            <a:r>
              <a:rPr lang="bg-BG" sz="1400" dirty="0"/>
              <a:t>всички останали) </a:t>
            </a:r>
            <a:br>
              <a:rPr lang="bg-BG" sz="1400" dirty="0"/>
            </a:br>
            <a:r>
              <a:rPr lang="bg-BG" sz="1400" dirty="0" smtClean="0"/>
              <a:t>- </a:t>
            </a:r>
            <a:r>
              <a:rPr lang="bg-BG" sz="1400" dirty="0"/>
              <a:t>през страницата се зарежда видео ( в мобилен </a:t>
            </a:r>
            <a:r>
              <a:rPr lang="bg-BG" sz="1400" dirty="0" smtClean="0"/>
              <a:t>формат, </a:t>
            </a:r>
            <a:r>
              <a:rPr lang="bg-BG" sz="1400" dirty="0" err="1" smtClean="0"/>
              <a:t>демо</a:t>
            </a:r>
            <a:r>
              <a:rPr lang="bg-BG" sz="1400" dirty="0" smtClean="0"/>
              <a:t> на приложението) </a:t>
            </a:r>
            <a:r>
              <a:rPr lang="bg-BG" sz="1400" dirty="0"/>
              <a:t/>
            </a:r>
            <a:br>
              <a:rPr lang="bg-BG" sz="1400" dirty="0"/>
            </a:br>
            <a:r>
              <a:rPr lang="bg-BG" sz="1400" b="1" dirty="0" smtClean="0"/>
              <a:t>Отчетни </a:t>
            </a:r>
            <a:r>
              <a:rPr lang="bg-BG" sz="1400" b="1" dirty="0"/>
              <a:t>статистики</a:t>
            </a:r>
            <a:r>
              <a:rPr lang="bg-BG" sz="1400" dirty="0"/>
              <a:t>: </a:t>
            </a:r>
            <a:r>
              <a:rPr lang="en-US" sz="1400" dirty="0" smtClean="0"/>
              <a:t>impressions</a:t>
            </a:r>
            <a:r>
              <a:rPr lang="en-US" sz="1400" dirty="0"/>
              <a:t>, CTR </a:t>
            </a:r>
            <a:r>
              <a:rPr lang="bg-BG" sz="1400" dirty="0" smtClean="0"/>
              <a:t>, </a:t>
            </a:r>
            <a:r>
              <a:rPr lang="en-US" sz="1400" dirty="0" smtClean="0"/>
              <a:t>referrals </a:t>
            </a:r>
            <a:r>
              <a:rPr lang="bg-BG" sz="1400" dirty="0" smtClean="0"/>
              <a:t>, </a:t>
            </a:r>
            <a:r>
              <a:rPr lang="en-US" sz="1400" dirty="0" smtClean="0"/>
              <a:t>number </a:t>
            </a:r>
            <a:r>
              <a:rPr lang="en-US" sz="1400" dirty="0"/>
              <a:t>of downloads for each </a:t>
            </a:r>
            <a:r>
              <a:rPr lang="en-US" sz="1400" dirty="0" smtClean="0"/>
              <a:t>OS</a:t>
            </a:r>
            <a:r>
              <a:rPr lang="bg-BG" sz="1400" dirty="0" smtClean="0"/>
              <a:t>, </a:t>
            </a:r>
            <a:r>
              <a:rPr lang="en-US" sz="1400" dirty="0" smtClean="0"/>
              <a:t>number </a:t>
            </a:r>
            <a:r>
              <a:rPr lang="en-US" sz="1400" dirty="0"/>
              <a:t>of </a:t>
            </a:r>
            <a:r>
              <a:rPr lang="en-US" sz="1400" dirty="0" smtClean="0"/>
              <a:t>previewed</a:t>
            </a:r>
            <a:r>
              <a:rPr lang="bg-BG" sz="1400" dirty="0" smtClean="0"/>
              <a:t> </a:t>
            </a:r>
            <a:r>
              <a:rPr lang="en-US" sz="1400" dirty="0" err="1" smtClean="0"/>
              <a:t>emos</a:t>
            </a:r>
            <a:r>
              <a:rPr lang="en-US" sz="1400" dirty="0" smtClean="0"/>
              <a:t> </a:t>
            </a:r>
            <a:endParaRPr lang="bg-BG" sz="1400" dirty="0"/>
          </a:p>
        </p:txBody>
      </p:sp>
      <p:sp>
        <p:nvSpPr>
          <p:cNvPr id="5" name="Right Arrow 4"/>
          <p:cNvSpPr/>
          <p:nvPr/>
        </p:nvSpPr>
        <p:spPr>
          <a:xfrm>
            <a:off x="2476229" y="4852915"/>
            <a:ext cx="716908" cy="503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Right Arrow 9"/>
          <p:cNvSpPr/>
          <p:nvPr/>
        </p:nvSpPr>
        <p:spPr>
          <a:xfrm>
            <a:off x="4996509" y="5445224"/>
            <a:ext cx="716908" cy="503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3"/>
          <a:stretch/>
        </p:blipFill>
        <p:spPr bwMode="auto">
          <a:xfrm>
            <a:off x="315989" y="3150945"/>
            <a:ext cx="2133990" cy="366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3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bg-BG" dirty="0" err="1">
                <a:solidFill>
                  <a:srgbClr val="004282"/>
                </a:solidFill>
                <a:latin typeface="Verdana" pitchFamily="34" charset="0"/>
              </a:rPr>
              <a:t>Нетинфо</a:t>
            </a:r>
            <a:endParaRPr lang="bg-BG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4"/>
          <a:stretch/>
        </p:blipFill>
        <p:spPr bwMode="auto">
          <a:xfrm>
            <a:off x="393995" y="4794845"/>
            <a:ext cx="4682061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80717" y="1412776"/>
            <a:ext cx="4714875" cy="1871663"/>
          </a:xfrm>
          <a:prstGeom prst="rect">
            <a:avLst/>
          </a:prstGeom>
          <a:gradFill flip="none" rotWithShape="1">
            <a:lin ang="27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180000" bIns="18000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m.abv.bg</a:t>
            </a:r>
          </a:p>
          <a:p>
            <a:pPr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5 700 000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импресии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510 000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уникални потребители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m.vesti.bg </a:t>
            </a:r>
            <a:endParaRPr lang="bg-B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627 000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 импресии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86 000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уникални потребители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54144" y="1772816"/>
            <a:ext cx="5500688" cy="2230438"/>
          </a:xfrm>
          <a:prstGeom prst="rect">
            <a:avLst/>
          </a:prstGeom>
          <a:gradFill flip="none" rotWithShape="1">
            <a:gsLst>
              <a:gs pos="0">
                <a:srgbClr val="004282"/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396000" rIns="180000" bIns="396000">
            <a:spAutoFit/>
          </a:bodyPr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m.sinoptik.bg</a:t>
            </a:r>
          </a:p>
          <a:p>
            <a:pPr algn="r"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650 000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импресии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r"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97 000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уникални потребители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r">
              <a:defRPr/>
            </a:pPr>
            <a:endParaRPr lang="bg-BG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m.sportni.bg </a:t>
            </a:r>
            <a:endParaRPr lang="bg-BG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r"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180 000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импресии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algn="r"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26 000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уникални потребители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80717" y="3498429"/>
            <a:ext cx="4714875" cy="1009650"/>
          </a:xfrm>
          <a:prstGeom prst="rect">
            <a:avLst/>
          </a:prstGeom>
          <a:gradFill flip="none" rotWithShape="1">
            <a:lin ang="27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180000" rIns="828000" bIns="180000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m.vbox7.com</a:t>
            </a:r>
          </a:p>
          <a:p>
            <a:pPr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2 050 0000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импресии</a:t>
            </a:r>
            <a:endParaRPr lang="bg-BG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bg-BG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200 000 </a:t>
            </a:r>
            <a:r>
              <a:rPr lang="bg-BG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уникални потребители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343262"/>
            <a:ext cx="2169869" cy="1839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67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bg-BG" dirty="0" smtClean="0"/>
              <a:t>Карти и навигация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8236" y="1556792"/>
            <a:ext cx="4040188" cy="639762"/>
          </a:xfrm>
        </p:spPr>
        <p:txBody>
          <a:bodyPr/>
          <a:lstStyle/>
          <a:p>
            <a:pPr algn="r"/>
            <a:r>
              <a:rPr lang="en-US" dirty="0" smtClean="0"/>
              <a:t>Google Maps</a:t>
            </a:r>
            <a:endParaRPr lang="bg-BG" dirty="0"/>
          </a:p>
        </p:txBody>
      </p:sp>
      <p:pic>
        <p:nvPicPr>
          <p:cNvPr id="8" name="Content Placeholder 7" descr="2012-03-31_14-06-26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4404"/>
          <a:stretch>
            <a:fillRect/>
          </a:stretch>
        </p:blipFill>
        <p:spPr>
          <a:xfrm>
            <a:off x="5257030" y="2370559"/>
            <a:ext cx="2222600" cy="377728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3528" y="1535113"/>
            <a:ext cx="4041775" cy="639762"/>
          </a:xfrm>
        </p:spPr>
        <p:txBody>
          <a:bodyPr/>
          <a:lstStyle/>
          <a:p>
            <a:pPr algn="r"/>
            <a:r>
              <a:rPr lang="en-US" dirty="0" smtClean="0"/>
              <a:t>BG Maps</a:t>
            </a:r>
            <a:endParaRPr lang="bg-BG" dirty="0"/>
          </a:p>
        </p:txBody>
      </p:sp>
      <p:pic>
        <p:nvPicPr>
          <p:cNvPr id="7" name="Content Placeholder 6" descr="2012-03-31_14-05-34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t="4404"/>
          <a:stretch>
            <a:fillRect/>
          </a:stretch>
        </p:blipFill>
        <p:spPr>
          <a:xfrm>
            <a:off x="1233115" y="2348880"/>
            <a:ext cx="2222600" cy="3777283"/>
          </a:xfrm>
        </p:spPr>
      </p:pic>
      <p:sp>
        <p:nvSpPr>
          <p:cNvPr id="9" name="Rectangle 8"/>
          <p:cNvSpPr/>
          <p:nvPr/>
        </p:nvSpPr>
        <p:spPr>
          <a:xfrm>
            <a:off x="1187624" y="6165304"/>
            <a:ext cx="2520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Дава по-точни адреси в България.</a:t>
            </a:r>
            <a:endParaRPr lang="bg-BG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Microsite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2438805" y="1797784"/>
            <a:ext cx="63816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b="1" dirty="0" smtClean="0"/>
              <a:t>Клиентът НЯМА мобилна стратегия </a:t>
            </a:r>
            <a:r>
              <a:rPr lang="bg-BG" sz="1400" dirty="0" smtClean="0"/>
              <a:t>– подходящ мобилен сайт или приложение. </a:t>
            </a:r>
            <a:r>
              <a:rPr lang="bg-BG" sz="1400" dirty="0"/>
              <a:t/>
            </a:r>
            <a:br>
              <a:rPr lang="bg-BG" sz="1400" dirty="0"/>
            </a:br>
            <a:r>
              <a:rPr lang="bg-BG" sz="1400" dirty="0" smtClean="0"/>
              <a:t>Направена </a:t>
            </a:r>
            <a:r>
              <a:rPr lang="bg-BG" sz="1400" dirty="0"/>
              <a:t>е </a:t>
            </a:r>
            <a:r>
              <a:rPr lang="en-US" sz="1400" dirty="0" smtClean="0"/>
              <a:t>RICH MEDIA BANNER = banner + Microsite </a:t>
            </a:r>
            <a:r>
              <a:rPr lang="bg-BG" sz="1400" dirty="0"/>
              <a:t>:</a:t>
            </a:r>
            <a:br>
              <a:rPr lang="bg-BG" sz="1400" dirty="0"/>
            </a:br>
            <a:r>
              <a:rPr lang="bg-BG" sz="1400" dirty="0"/>
              <a:t>- </a:t>
            </a:r>
            <a:r>
              <a:rPr lang="bg-BG" sz="1400" dirty="0" smtClean="0"/>
              <a:t>Поместен в 13 български мобилни сайта и видим само от </a:t>
            </a:r>
            <a:r>
              <a:rPr lang="en-US" sz="1400" dirty="0" err="1" smtClean="0"/>
              <a:t>iOS</a:t>
            </a:r>
            <a:r>
              <a:rPr lang="en-US" sz="1400" dirty="0" smtClean="0"/>
              <a:t> </a:t>
            </a:r>
            <a:r>
              <a:rPr lang="bg-BG" sz="1400" dirty="0" smtClean="0"/>
              <a:t>и</a:t>
            </a:r>
            <a:r>
              <a:rPr lang="en-US" sz="1400" dirty="0" smtClean="0"/>
              <a:t> Android</a:t>
            </a:r>
          </a:p>
          <a:p>
            <a:pPr marL="285750" indent="-285750">
              <a:buFontTx/>
              <a:buChar char="-"/>
            </a:pPr>
            <a:r>
              <a:rPr lang="bg-BG" sz="1400" dirty="0" err="1" smtClean="0"/>
              <a:t>Микросайта</a:t>
            </a:r>
            <a:r>
              <a:rPr lang="bg-BG" sz="1400" dirty="0" smtClean="0"/>
              <a:t> наподобява реален мобилен сайт с галерии, видео и т.н.</a:t>
            </a:r>
          </a:p>
          <a:p>
            <a:pPr marL="285750" indent="-285750">
              <a:buFontTx/>
              <a:buChar char="-"/>
            </a:pPr>
            <a:r>
              <a:rPr lang="bg-BG" sz="1400" b="1" dirty="0" smtClean="0"/>
              <a:t>Отчетни </a:t>
            </a:r>
            <a:r>
              <a:rPr lang="bg-BG" sz="1400" b="1" dirty="0"/>
              <a:t>статистики</a:t>
            </a:r>
            <a:r>
              <a:rPr lang="bg-BG" sz="1400" dirty="0"/>
              <a:t>: </a:t>
            </a:r>
            <a:r>
              <a:rPr lang="en-US" sz="1400" dirty="0" smtClean="0"/>
              <a:t>impressions, page visited, </a:t>
            </a:r>
            <a:r>
              <a:rPr lang="en-US" sz="1400" dirty="0"/>
              <a:t>CTR </a:t>
            </a:r>
            <a:r>
              <a:rPr lang="bg-BG" sz="1400" dirty="0" smtClean="0"/>
              <a:t>, </a:t>
            </a:r>
            <a:r>
              <a:rPr lang="en-US" sz="1400" dirty="0" smtClean="0"/>
              <a:t>number of video plays</a:t>
            </a:r>
            <a:r>
              <a:rPr lang="bg-BG" sz="1400" dirty="0" smtClean="0"/>
              <a:t>, </a:t>
            </a:r>
            <a:r>
              <a:rPr lang="en-US" sz="1400" dirty="0" smtClean="0"/>
              <a:t>number of picture preview </a:t>
            </a:r>
            <a:r>
              <a:rPr lang="bg-BG" sz="1400" dirty="0"/>
              <a:t>и</a:t>
            </a:r>
            <a:r>
              <a:rPr lang="bg-BG" sz="1400" dirty="0" smtClean="0"/>
              <a:t> т.н.</a:t>
            </a:r>
            <a:endParaRPr lang="bg-BG" sz="1400" dirty="0"/>
          </a:p>
        </p:txBody>
      </p:sp>
      <p:sp>
        <p:nvSpPr>
          <p:cNvPr id="10" name="Right Arrow 9"/>
          <p:cNvSpPr/>
          <p:nvPr/>
        </p:nvSpPr>
        <p:spPr>
          <a:xfrm>
            <a:off x="4191319" y="4437112"/>
            <a:ext cx="716908" cy="503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2" r="1425"/>
          <a:stretch/>
        </p:blipFill>
        <p:spPr bwMode="auto">
          <a:xfrm>
            <a:off x="183232" y="836712"/>
            <a:ext cx="1562100" cy="2540635"/>
          </a:xfrm>
          <a:prstGeom prst="rect">
            <a:avLst/>
          </a:prstGeom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7" r="2200" b="7279"/>
          <a:stretch/>
        </p:blipFill>
        <p:spPr bwMode="auto">
          <a:xfrm>
            <a:off x="323528" y="332656"/>
            <a:ext cx="1524000" cy="2276475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597" b="9541"/>
          <a:stretch/>
        </p:blipFill>
        <p:spPr bwMode="auto">
          <a:xfrm>
            <a:off x="558602" y="1873593"/>
            <a:ext cx="1485900" cy="2486025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578" r="3497"/>
          <a:stretch/>
        </p:blipFill>
        <p:spPr bwMode="auto">
          <a:xfrm>
            <a:off x="539552" y="1099066"/>
            <a:ext cx="1504950" cy="25146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" r="4587" b="9093"/>
          <a:stretch/>
        </p:blipFill>
        <p:spPr bwMode="auto">
          <a:xfrm>
            <a:off x="183232" y="1579661"/>
            <a:ext cx="1562100" cy="2347595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" r="2911"/>
          <a:stretch/>
        </p:blipFill>
        <p:spPr bwMode="auto">
          <a:xfrm>
            <a:off x="183232" y="2996952"/>
            <a:ext cx="1514475" cy="2486025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8" r="4034"/>
          <a:stretch/>
        </p:blipFill>
        <p:spPr bwMode="auto">
          <a:xfrm>
            <a:off x="558602" y="2574641"/>
            <a:ext cx="1495425" cy="2476500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" r="2752" b="15607"/>
          <a:stretch/>
        </p:blipFill>
        <p:spPr bwMode="auto">
          <a:xfrm>
            <a:off x="521772" y="4198401"/>
            <a:ext cx="1513840" cy="2276475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8" r="4321"/>
          <a:stretch/>
        </p:blipFill>
        <p:spPr bwMode="auto">
          <a:xfrm>
            <a:off x="219109" y="2356366"/>
            <a:ext cx="1490345" cy="249110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0" r="1425" b="8335"/>
          <a:stretch/>
        </p:blipFill>
        <p:spPr bwMode="auto">
          <a:xfrm>
            <a:off x="521772" y="3230905"/>
            <a:ext cx="1532255" cy="2257425"/>
          </a:xfrm>
          <a:prstGeom prst="rect">
            <a:avLst/>
          </a:prstGeom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9" r="1629" b="8566"/>
          <a:stretch/>
        </p:blipFill>
        <p:spPr bwMode="auto">
          <a:xfrm>
            <a:off x="183232" y="3927256"/>
            <a:ext cx="1533525" cy="2247900"/>
          </a:xfrm>
          <a:prstGeom prst="rect">
            <a:avLst/>
          </a:prstGeom>
          <a:ln w="9525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3"/>
          <a:stretch/>
        </p:blipFill>
        <p:spPr bwMode="auto">
          <a:xfrm>
            <a:off x="183232" y="4554892"/>
            <a:ext cx="1495425" cy="228282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 descr="\\CORE\httpool\Clients\Piero 97\2011\Samsung Galaxi Tab 10.1\Samsung Galaxi Tab\samsung celtra creatives\main-new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40" y="3730463"/>
            <a:ext cx="1697301" cy="22064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23" name="Picture 22"/>
          <p:cNvPicPr/>
          <p:nvPr/>
        </p:nvPicPr>
        <p:blipFill>
          <a:blip r:embed="rId15"/>
          <a:stretch>
            <a:fillRect/>
          </a:stretch>
        </p:blipFill>
        <p:spPr>
          <a:xfrm>
            <a:off x="4935746" y="3744225"/>
            <a:ext cx="1656184" cy="220649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Right Arrow 4"/>
          <p:cNvSpPr/>
          <p:nvPr/>
        </p:nvSpPr>
        <p:spPr>
          <a:xfrm>
            <a:off x="1745332" y="4437112"/>
            <a:ext cx="716908" cy="503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6" name="Right Arrow 25"/>
          <p:cNvSpPr/>
          <p:nvPr/>
        </p:nvSpPr>
        <p:spPr>
          <a:xfrm>
            <a:off x="6591930" y="4501212"/>
            <a:ext cx="716908" cy="503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7" name="Picture 26"/>
          <p:cNvPicPr/>
          <p:nvPr/>
        </p:nvPicPr>
        <p:blipFill>
          <a:blip r:embed="rId16"/>
          <a:stretch>
            <a:fillRect/>
          </a:stretch>
        </p:blipFill>
        <p:spPr>
          <a:xfrm>
            <a:off x="7308838" y="3744225"/>
            <a:ext cx="1727658" cy="223513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28" name="Picture 27"/>
          <p:cNvPicPr/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5649" y="6353175"/>
            <a:ext cx="105473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8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dirty="0" smtClean="0"/>
              <a:t>Rich media mobile advertising</a:t>
            </a:r>
            <a:endParaRPr lang="bg-BG" sz="3600" dirty="0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5649" y="6353175"/>
            <a:ext cx="1054735" cy="50482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" t="21051" r="4893" b="11186"/>
          <a:stretch/>
        </p:blipFill>
        <p:spPr bwMode="auto">
          <a:xfrm>
            <a:off x="467544" y="1484784"/>
            <a:ext cx="8064896" cy="454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Jetta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55576" y="2492896"/>
            <a:ext cx="1728192" cy="25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0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 dirty="0"/>
              <a:t>QR-Code </a:t>
            </a:r>
            <a:endParaRPr lang="bg-B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446449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54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bg-BG" dirty="0" smtClean="0"/>
              <a:t>Цените за реклама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04864"/>
            <a:ext cx="7859216" cy="39212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CPM – </a:t>
            </a:r>
            <a:r>
              <a:rPr lang="bg-BG" sz="2800" dirty="0" smtClean="0"/>
              <a:t>около и над средния за онлайн</a:t>
            </a:r>
          </a:p>
          <a:p>
            <a:r>
              <a:rPr lang="en-US" sz="2800" dirty="0" smtClean="0"/>
              <a:t>CPC – </a:t>
            </a:r>
            <a:r>
              <a:rPr lang="bg-BG" sz="2800" dirty="0" smtClean="0"/>
              <a:t>около и под средния за онлайн</a:t>
            </a:r>
          </a:p>
          <a:p>
            <a:r>
              <a:rPr lang="en-US" sz="2800" dirty="0" smtClean="0"/>
              <a:t>Rich media CPM + 5-10</a:t>
            </a:r>
            <a:r>
              <a:rPr lang="bg-BG" sz="2800" dirty="0" err="1" smtClean="0"/>
              <a:t>лв</a:t>
            </a:r>
            <a:r>
              <a:rPr lang="bg-BG" sz="2800" dirty="0" smtClean="0"/>
              <a:t>/1000</a:t>
            </a:r>
          </a:p>
          <a:p>
            <a:r>
              <a:rPr lang="en-US" sz="2800" dirty="0" smtClean="0"/>
              <a:t>RON/ROC CPM - </a:t>
            </a:r>
            <a:r>
              <a:rPr lang="bg-BG" sz="2800" dirty="0"/>
              <a:t>около и под средния з</a:t>
            </a:r>
            <a:r>
              <a:rPr lang="bg-BG" sz="2800" dirty="0" smtClean="0"/>
              <a:t>а </a:t>
            </a:r>
            <a:r>
              <a:rPr lang="bg-BG" sz="2800" dirty="0"/>
              <a:t>онлайн</a:t>
            </a:r>
            <a:endParaRPr lang="bg-BG" sz="2800" dirty="0" smtClean="0"/>
          </a:p>
          <a:p>
            <a:r>
              <a:rPr lang="bg-BG" sz="2800" dirty="0" smtClean="0"/>
              <a:t>Отстъпки – 15-25%</a:t>
            </a:r>
          </a:p>
          <a:p>
            <a:r>
              <a:rPr lang="bg-BG" sz="2800" dirty="0" smtClean="0"/>
              <a:t>Бонуси – големи!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74240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bg-BG" dirty="0" smtClean="0"/>
              <a:t>Рекламни формати</a:t>
            </a:r>
            <a:endParaRPr lang="bg-BG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6993794" cy="118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354" y="3717032"/>
            <a:ext cx="512445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56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smtClean="0"/>
              <a:t>Mobile Ad </a:t>
            </a:r>
            <a:r>
              <a:rPr lang="en-US" dirty="0"/>
              <a:t>serving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10191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63936"/>
            <a:ext cx="23812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23" y="3717032"/>
            <a:ext cx="147637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71800" y="3762067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DFP Mobile is fully integrated with DoubleClick for Publishers </a:t>
            </a:r>
            <a:endParaRPr lang="bg-BG" sz="1600" dirty="0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25" y="4581128"/>
            <a:ext cx="5029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1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8655" y="1464146"/>
            <a:ext cx="774382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1143000"/>
          </a:xfrm>
        </p:spPr>
        <p:txBody>
          <a:bodyPr>
            <a:normAutofit/>
          </a:bodyPr>
          <a:lstStyle/>
          <a:p>
            <a:pPr algn="r"/>
            <a:r>
              <a:rPr lang="en-US" sz="3200" dirty="0" err="1" smtClean="0"/>
              <a:t>Facebook</a:t>
            </a:r>
            <a:r>
              <a:rPr lang="en-US" sz="3200" dirty="0" smtClean="0"/>
              <a:t> </a:t>
            </a:r>
            <a:r>
              <a:rPr lang="bg-BG" sz="3200" dirty="0" smtClean="0"/>
              <a:t>мобилни страници</a:t>
            </a:r>
            <a:r>
              <a:rPr lang="en-US" sz="3200" dirty="0" smtClean="0"/>
              <a:t> </a:t>
            </a:r>
            <a:r>
              <a:rPr lang="bg-BG" sz="3200" dirty="0" smtClean="0"/>
              <a:t>и приложения</a:t>
            </a:r>
            <a:endParaRPr lang="bg-BG" sz="3200" dirty="0"/>
          </a:p>
        </p:txBody>
      </p:sp>
      <p:pic>
        <p:nvPicPr>
          <p:cNvPr id="5" name="Picture 4" descr="2012-03-31_14-45-39.png"/>
          <p:cNvPicPr>
            <a:picLocks noChangeAspect="1"/>
          </p:cNvPicPr>
          <p:nvPr/>
        </p:nvPicPr>
        <p:blipFill>
          <a:blip r:embed="rId3" cstate="print"/>
          <a:srcRect t="6063"/>
          <a:stretch>
            <a:fillRect/>
          </a:stretch>
        </p:blipFill>
        <p:spPr>
          <a:xfrm>
            <a:off x="57912" y="116632"/>
            <a:ext cx="4010032" cy="6696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Благодаря за вниманието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Венцислав Костов</a:t>
            </a:r>
            <a:br>
              <a:rPr lang="bg-BG" sz="2400" dirty="0" smtClean="0"/>
            </a:br>
            <a:r>
              <a:rPr lang="en-US" sz="2400" dirty="0" err="1" smtClean="0"/>
              <a:t>Httpool</a:t>
            </a:r>
            <a:r>
              <a:rPr lang="en-US" sz="2400" dirty="0" smtClean="0"/>
              <a:t> </a:t>
            </a:r>
            <a:r>
              <a:rPr lang="bg-BG" sz="2400" dirty="0" smtClean="0"/>
              <a:t>България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02779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457</Words>
  <Application>Microsoft Office PowerPoint</Application>
  <PresentationFormat>On-screen Show (4:3)</PresentationFormat>
  <Paragraphs>75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Мобилната реклама в България - екзотика или първи стъпки в бизнеса?</vt:lpstr>
      <vt:lpstr>мобилна онлайн реклама</vt:lpstr>
      <vt:lpstr>Над милион смартфони в България </vt:lpstr>
      <vt:lpstr>Мобилен интернет</vt:lpstr>
      <vt:lpstr>nielsen NetRatings</vt:lpstr>
      <vt:lpstr>gemiusExplorer</vt:lpstr>
      <vt:lpstr>M-Tel mobile portal</vt:lpstr>
      <vt:lpstr>PowerPoint Presentation</vt:lpstr>
      <vt:lpstr>SMART.dir.bg</vt:lpstr>
      <vt:lpstr>Нетинфо</vt:lpstr>
      <vt:lpstr>Карти и навигация</vt:lpstr>
      <vt:lpstr>Microsite</vt:lpstr>
      <vt:lpstr>Rich media mobile advertising</vt:lpstr>
      <vt:lpstr>QR-Code </vt:lpstr>
      <vt:lpstr>Цените за реклама</vt:lpstr>
      <vt:lpstr>Рекламни формати</vt:lpstr>
      <vt:lpstr>Mobile Ad serving</vt:lpstr>
      <vt:lpstr>Facebook мобилни страници и приложения</vt:lpstr>
      <vt:lpstr>Благодаря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Мобилната реклама в България - екзотика или първи стъпки в бизнеса?</dc:title>
  <dc:creator>venc</dc:creator>
  <cp:lastModifiedBy>venc</cp:lastModifiedBy>
  <cp:revision>62</cp:revision>
  <cp:lastPrinted>2012-04-02T12:00:08Z</cp:lastPrinted>
  <dcterms:created xsi:type="dcterms:W3CDTF">2012-03-31T10:40:16Z</dcterms:created>
  <dcterms:modified xsi:type="dcterms:W3CDTF">2012-04-04T14:24:09Z</dcterms:modified>
</cp:coreProperties>
</file>